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1"/>
  </p:notesMasterIdLst>
  <p:sldIdLst>
    <p:sldId id="285" r:id="rId2"/>
    <p:sldId id="307" r:id="rId3"/>
    <p:sldId id="305" r:id="rId4"/>
    <p:sldId id="286" r:id="rId5"/>
    <p:sldId id="284" r:id="rId6"/>
    <p:sldId id="295" r:id="rId7"/>
    <p:sldId id="301" r:id="rId8"/>
    <p:sldId id="296" r:id="rId9"/>
    <p:sldId id="297" r:id="rId10"/>
    <p:sldId id="298" r:id="rId11"/>
    <p:sldId id="299" r:id="rId12"/>
    <p:sldId id="300" r:id="rId13"/>
    <p:sldId id="290" r:id="rId14"/>
    <p:sldId id="292" r:id="rId15"/>
    <p:sldId id="304" r:id="rId16"/>
    <p:sldId id="294" r:id="rId17"/>
    <p:sldId id="293" r:id="rId18"/>
    <p:sldId id="302" r:id="rId19"/>
    <p:sldId id="30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94660"/>
  </p:normalViewPr>
  <p:slideViewPr>
    <p:cSldViewPr snapToGrid="0" snapToObjects="1">
      <p:cViewPr>
        <p:scale>
          <a:sx n="80" d="100"/>
          <a:sy n="80" d="100"/>
        </p:scale>
        <p:origin x="-1074" y="4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18309-844D-2049-A90B-F9C7EDF4B8D7}" type="datetimeFigureOut">
              <a:rPr lang="en-US" smtClean="0"/>
              <a:pPr/>
              <a:t>12/7/2016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35FC9-DB56-A04C-9B3B-F933ED335C98}" type="slidenum">
              <a:rPr lang="en-US" smtClean="0"/>
              <a:pPr/>
              <a:t>‹#›</a:t>
            </a:fld>
            <a:endParaRPr lang="en-US" dirty="0"/>
          </a:p>
        </p:txBody>
      </p:sp>
    </p:spTree>
    <p:extLst>
      <p:ext uri="{BB962C8B-B14F-4D97-AF65-F5344CB8AC3E}">
        <p14:creationId xmlns:p14="http://schemas.microsoft.com/office/powerpoint/2010/main" xmlns="" val="33983588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35FC9-DB56-A04C-9B3B-F933ED335C98}"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35FC9-DB56-A04C-9B3B-F933ED335C98}" type="slidenum">
              <a:rPr lang="en-US" smtClean="0"/>
              <a:pPr/>
              <a:t>13</a:t>
            </a:fld>
            <a:endParaRPr lang="en-US" dirty="0"/>
          </a:p>
        </p:txBody>
      </p:sp>
    </p:spTree>
    <p:extLst>
      <p:ext uri="{BB962C8B-B14F-4D97-AF65-F5344CB8AC3E}">
        <p14:creationId xmlns:p14="http://schemas.microsoft.com/office/powerpoint/2010/main" xmlns="" xmlns:mv="urn:schemas-microsoft-com:mac:vml" xmlns:mc="http://schemas.openxmlformats.org/markup-compatibility/2006" val="251948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35FC9-DB56-A04C-9B3B-F933ED335C98}" type="slidenum">
              <a:rPr lang="en-US" smtClean="0"/>
              <a:pPr/>
              <a:t>14</a:t>
            </a:fld>
            <a:endParaRPr lang="en-US" dirty="0"/>
          </a:p>
        </p:txBody>
      </p:sp>
    </p:spTree>
    <p:extLst>
      <p:ext uri="{BB962C8B-B14F-4D97-AF65-F5344CB8AC3E}">
        <p14:creationId xmlns:p14="http://schemas.microsoft.com/office/powerpoint/2010/main" xmlns="" xmlns:mv="urn:schemas-microsoft-com:mac:vml" xmlns:mc="http://schemas.openxmlformats.org/markup-compatibility/2006" val="251948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Wednesday, December 7,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Wednesday, December 7,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Wednesday, December 7,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a:t>Click to edit Master title style</a:t>
            </a:r>
          </a:p>
        </p:txBody>
      </p:sp>
      <p:sp>
        <p:nvSpPr>
          <p:cNvPr id="3" name="Text Placeholder 2"/>
          <p:cNvSpPr>
            <a:spLocks noGrp="1"/>
          </p:cNvSpPr>
          <p:nvPr>
            <p:ph type="body" sz="half" idx="1"/>
          </p:nvPr>
        </p:nvSpPr>
        <p:spPr>
          <a:xfrm>
            <a:off x="457200" y="1604963"/>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6613" y="1604963"/>
            <a:ext cx="4038600" cy="4524375"/>
          </a:xfrm>
        </p:spPr>
        <p:txBody>
          <a:bodyPr/>
          <a:lstStyle/>
          <a:p>
            <a:endParaRPr lang="en-US" dirty="0"/>
          </a:p>
        </p:txBody>
      </p:sp>
      <p:sp>
        <p:nvSpPr>
          <p:cNvPr id="5" name="Date Placeholder 4"/>
          <p:cNvSpPr>
            <a:spLocks noGrp="1"/>
          </p:cNvSpPr>
          <p:nvPr>
            <p:ph type="dt" idx="10"/>
          </p:nvPr>
        </p:nvSpPr>
        <p:spPr>
          <a:xfrm>
            <a:off x="457200" y="19050"/>
            <a:ext cx="2894013" cy="327025"/>
          </a:xfrm>
        </p:spPr>
        <p:txBody>
          <a:bodyPr/>
          <a:lstStyle>
            <a:lvl1pPr>
              <a:defRPr/>
            </a:lvl1pPr>
          </a:lstStyle>
          <a:p>
            <a:r>
              <a:rPr lang="es-MX" dirty="0"/>
              <a:t>21/03/14</a:t>
            </a:r>
          </a:p>
        </p:txBody>
      </p:sp>
      <p:sp>
        <p:nvSpPr>
          <p:cNvPr id="6" name="Slide Number Placeholder 5"/>
          <p:cNvSpPr>
            <a:spLocks noGrp="1"/>
          </p:cNvSpPr>
          <p:nvPr>
            <p:ph type="sldNum" idx="11"/>
          </p:nvPr>
        </p:nvSpPr>
        <p:spPr>
          <a:xfrm>
            <a:off x="7620000" y="19050"/>
            <a:ext cx="1065213" cy="327025"/>
          </a:xfrm>
        </p:spPr>
        <p:txBody>
          <a:bodyPr/>
          <a:lstStyle>
            <a:lvl1pPr>
              <a:defRPr/>
            </a:lvl1pPr>
          </a:lstStyle>
          <a:p>
            <a:fld id="{D1FD6135-FCDD-614D-8184-71E9AD6E973D}" type="slidenum">
              <a:rPr lang="es-MX"/>
              <a:pPr/>
              <a:t>‹#›</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Wednesday, December 7,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Wednesday, December 7,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Wednesday, December 7, 2016</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Wednesday, December 7, 2016</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Wednesday, December 7, 2016</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Wednesday, December 7, 2016</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Wednesday, December 7, 2016</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Wednesday, December 7, 2016</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Wednesday, December 7, 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oplapdspying.org/policing-strategies-and-tactic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2800" b="1" dirty="0" smtClean="0"/>
              <a:t/>
            </a:r>
            <a:br>
              <a:rPr lang="en-US" sz="2800" b="1" dirty="0" smtClean="0"/>
            </a:br>
            <a:r>
              <a:rPr lang="en-US" sz="3600" dirty="0" smtClean="0"/>
              <a:t/>
            </a:r>
            <a:br>
              <a:rPr lang="en-US" sz="3600" dirty="0" smtClean="0"/>
            </a:br>
            <a:r>
              <a:rPr lang="en-US" sz="3300" b="1" cap="small" dirty="0" smtClean="0"/>
              <a:t>	 </a:t>
            </a:r>
            <a:endParaRPr lang="en-US" sz="3300" b="1" cap="small"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17600" y="740229"/>
            <a:ext cx="6966857" cy="5740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440543"/>
          </a:xfrm>
        </p:spPr>
        <p:txBody>
          <a:bodyPr>
            <a:noAutofit/>
          </a:bodyPr>
          <a:lstStyle/>
          <a:p>
            <a:pPr algn="ctr"/>
            <a:r>
              <a:rPr lang="en-US" sz="3200" b="1" dirty="0" smtClean="0"/>
              <a:t>AUTOMATIC LICENSE PLATE READER</a:t>
            </a:r>
            <a:endParaRPr lang="en-US" sz="3200" b="1"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338512" y="3109912"/>
            <a:ext cx="2466975"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DRONES</a:t>
            </a:r>
            <a:endParaRPr lang="en-US"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109912" y="2947987"/>
            <a:ext cx="2924175"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BODY CAMERA</a:t>
            </a:r>
            <a:endParaRPr lang="en-US" b="1" dirty="0"/>
          </a:p>
        </p:txBody>
      </p:sp>
      <p:pic>
        <p:nvPicPr>
          <p:cNvPr id="7170" name="Picture 2" descr="C:\Users\Hamid\Desktop\Police Equipment Imagery\Body Camera - Taser Axon.jpg"/>
          <p:cNvPicPr>
            <a:picLocks noGrp="1" noChangeAspect="1" noChangeArrowheads="1"/>
          </p:cNvPicPr>
          <p:nvPr>
            <p:ph idx="1"/>
          </p:nvPr>
        </p:nvPicPr>
        <p:blipFill>
          <a:blip r:embed="rId2" cstate="print"/>
          <a:srcRect/>
          <a:stretch>
            <a:fillRect/>
          </a:stretch>
        </p:blipFill>
        <p:spPr bwMode="auto">
          <a:xfrm>
            <a:off x="1490662" y="2209800"/>
            <a:ext cx="6162675" cy="3657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Autofit/>
          </a:bodyPr>
          <a:lstStyle/>
          <a:p>
            <a:pPr algn="ctr"/>
            <a:r>
              <a:rPr lang="en-US" sz="2800" b="1" cap="small" dirty="0"/>
              <a:t>The process of collecting and </a:t>
            </a:r>
            <a:r>
              <a:rPr lang="en-US" sz="2800" b="1" cap="small" dirty="0" smtClean="0"/>
              <a:t>monitoring </a:t>
            </a:r>
            <a:r>
              <a:rPr lang="en-US" sz="2800" b="1" cap="small" dirty="0"/>
              <a:t>(1) </a:t>
            </a:r>
          </a:p>
        </p:txBody>
      </p:sp>
      <p:pic>
        <p:nvPicPr>
          <p:cNvPr id="6" name="Content Placeholder 5" descr="information collection cartoon3.png"/>
          <p:cNvPicPr>
            <a:picLocks noGrp="1" noChangeAspect="1"/>
          </p:cNvPicPr>
          <p:nvPr>
            <p:ph idx="1"/>
          </p:nvPr>
        </p:nvPicPr>
        <p:blipFill>
          <a:blip r:embed="rId3" cstate="print"/>
          <a:srcRect t="-7361" b="-7361"/>
          <a:stretch>
            <a:fillRect/>
          </a:stretch>
        </p:blipFill>
        <p:spPr>
          <a:xfrm>
            <a:off x="-14287" y="2607733"/>
            <a:ext cx="9158287" cy="5135563"/>
          </a:xfrm>
        </p:spPr>
      </p:pic>
      <p:sp>
        <p:nvSpPr>
          <p:cNvPr id="17" name="Text Placeholder 16"/>
          <p:cNvSpPr>
            <a:spLocks noGrp="1"/>
          </p:cNvSpPr>
          <p:nvPr>
            <p:ph type="body" idx="4294967295"/>
          </p:nvPr>
        </p:nvSpPr>
        <p:spPr>
          <a:xfrm>
            <a:off x="457200" y="1676400"/>
            <a:ext cx="3894666" cy="2133600"/>
          </a:xfrm>
          <a:solidFill>
            <a:schemeClr val="bg1"/>
          </a:solidFill>
        </p:spPr>
        <p:txBody>
          <a:bodyPr>
            <a:normAutofit fontScale="62500" lnSpcReduction="20000"/>
          </a:bodyPr>
          <a:lstStyle/>
          <a:p>
            <a:pPr marL="169863" indent="-169863">
              <a:buNone/>
            </a:pPr>
            <a:r>
              <a:rPr lang="en-US" dirty="0"/>
              <a:t>1) </a:t>
            </a:r>
            <a:r>
              <a:rPr lang="en-US" sz="2526" dirty="0"/>
              <a:t>A police officer observes “something suspicious” ad fills out a </a:t>
            </a:r>
            <a:r>
              <a:rPr lang="en-US" sz="2526" i="1" dirty="0">
                <a:solidFill>
                  <a:schemeClr val="accent1"/>
                </a:solidFill>
              </a:rPr>
              <a:t>SAR – Suspicious Activity Report</a:t>
            </a:r>
            <a:r>
              <a:rPr lang="en-US" sz="2526" dirty="0"/>
              <a:t>. Under Special Order 1 this means reporting non-criminal </a:t>
            </a:r>
            <a:r>
              <a:rPr lang="en-US" sz="2526" dirty="0" smtClean="0"/>
              <a:t>activities </a:t>
            </a:r>
            <a:r>
              <a:rPr lang="en-US" sz="2526" dirty="0"/>
              <a:t>such as taking a picture of a building, drawing or painting a landmark, drawing diagrams or taking notes in public, using </a:t>
            </a:r>
            <a:r>
              <a:rPr lang="en-US" sz="2526" dirty="0" smtClean="0"/>
              <a:t>binoculars </a:t>
            </a:r>
            <a:r>
              <a:rPr lang="en-US" sz="2526" dirty="0"/>
              <a:t>or inquiring about a building’s hours of operation</a:t>
            </a:r>
          </a:p>
          <a:p>
            <a:pPr marL="0" indent="0">
              <a:buNone/>
            </a:pPr>
            <a:endParaRPr lang="en-US" dirty="0"/>
          </a:p>
        </p:txBody>
      </p:sp>
      <p:sp>
        <p:nvSpPr>
          <p:cNvPr id="20" name="Text Placeholder 16"/>
          <p:cNvSpPr txBox="1">
            <a:spLocks/>
          </p:cNvSpPr>
          <p:nvPr/>
        </p:nvSpPr>
        <p:spPr>
          <a:xfrm>
            <a:off x="4792134" y="1684866"/>
            <a:ext cx="3894666" cy="1845733"/>
          </a:xfrm>
          <a:prstGeom prst="rect">
            <a:avLst/>
          </a:prstGeom>
          <a:solidFill>
            <a:schemeClr val="bg1"/>
          </a:solidFill>
        </p:spPr>
        <p:txBody>
          <a:bodyPr vert="horz" lIns="91440" tIns="45720" rIns="91440" bIns="45720" rtlCol="0">
            <a:normAutofit/>
          </a:bodyPr>
          <a:lstStyle/>
          <a:p>
            <a:pPr marL="236538" marR="0" lvl="0" indent="-236538" algn="l" defTabSz="914400" rtl="0" eaLnBrk="1" fontAlgn="auto" latinLnBrk="0" hangingPunct="1">
              <a:lnSpc>
                <a:spcPct val="100000"/>
              </a:lnSpc>
              <a:spcBef>
                <a:spcPct val="20000"/>
              </a:spcBef>
              <a:spcAft>
                <a:spcPts val="0"/>
              </a:spcAft>
              <a:buClr>
                <a:schemeClr val="accent1"/>
              </a:buClr>
              <a:buSzPct val="85000"/>
              <a:buFont typeface="Arial" pitchFamily="34" charset="0"/>
              <a:buNone/>
              <a:tabLst/>
              <a:defRPr/>
            </a:pPr>
            <a:r>
              <a:rPr lang="en-US" sz="1600" dirty="0"/>
              <a:t>2</a:t>
            </a:r>
            <a:r>
              <a:rPr kumimoji="0" lang="en-US" sz="1600" b="0" i="0" u="none" strike="noStrike" kern="1200" cap="none" spc="0" normalizeH="0" baseline="0" noProof="0" dirty="0">
                <a:ln>
                  <a:noFill/>
                </a:ln>
                <a:solidFill>
                  <a:schemeClr val="tx1"/>
                </a:solidFill>
                <a:effectLst/>
                <a:uLnTx/>
                <a:uFillTx/>
                <a:latin typeface="+mn-lt"/>
                <a:ea typeface="+mn-ea"/>
                <a:cs typeface="+mn-cs"/>
              </a:rPr>
              <a:t>) All SA</a:t>
            </a:r>
            <a:r>
              <a:rPr lang="en-US" sz="1600" dirty="0"/>
              <a:t>Rs are sent to the Counter Terrorism Special Operations Bureau (CTSOB) of the LAPD’s Major Crimes Division (MCD).</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236538" marR="0" lvl="0" indent="-236538" algn="l" defTabSz="914400" rtl="0" eaLnBrk="1" fontAlgn="auto" latinLnBrk="0" hangingPunct="1">
              <a:lnSpc>
                <a:spcPct val="100000"/>
              </a:lnSpc>
              <a:spcBef>
                <a:spcPct val="20000"/>
              </a:spcBef>
              <a:spcAft>
                <a:spcPts val="0"/>
              </a:spcAft>
              <a:buClr>
                <a:schemeClr val="accent1"/>
              </a:buClr>
              <a:buSzPct val="85000"/>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xmlns:mv="urn:schemas-microsoft-com:mac:vml" xmlns:mc="http://schemas.openxmlformats.org/markup-compatibility/2006" val="2123608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Autofit/>
          </a:bodyPr>
          <a:lstStyle/>
          <a:p>
            <a:pPr algn="ctr"/>
            <a:r>
              <a:rPr lang="en-US" sz="2800" b="1" cap="small" dirty="0"/>
              <a:t>The process of collecting and </a:t>
            </a:r>
            <a:r>
              <a:rPr lang="en-US" sz="2800" b="1" cap="small" dirty="0" smtClean="0"/>
              <a:t>monitoring </a:t>
            </a:r>
            <a:r>
              <a:rPr lang="en-US" sz="2800" b="1" cap="small" dirty="0"/>
              <a:t>(2) </a:t>
            </a:r>
          </a:p>
        </p:txBody>
      </p:sp>
      <p:pic>
        <p:nvPicPr>
          <p:cNvPr id="6" name="Content Placeholder 5" descr="information collection cartoon3.png"/>
          <p:cNvPicPr>
            <a:picLocks noGrp="1" noChangeAspect="1"/>
          </p:cNvPicPr>
          <p:nvPr>
            <p:ph idx="1"/>
          </p:nvPr>
        </p:nvPicPr>
        <p:blipFill>
          <a:blip r:embed="rId3" cstate="print"/>
          <a:stretch>
            <a:fillRect/>
          </a:stretch>
        </p:blipFill>
        <p:spPr>
          <a:xfrm>
            <a:off x="1046744" y="1676400"/>
            <a:ext cx="7036224" cy="5135563"/>
          </a:xfrm>
        </p:spPr>
      </p:pic>
      <p:sp>
        <p:nvSpPr>
          <p:cNvPr id="20" name="Text Placeholder 16"/>
          <p:cNvSpPr txBox="1">
            <a:spLocks/>
          </p:cNvSpPr>
          <p:nvPr/>
        </p:nvSpPr>
        <p:spPr>
          <a:xfrm>
            <a:off x="4351866" y="1524000"/>
            <a:ext cx="4334934" cy="2286000"/>
          </a:xfrm>
          <a:prstGeom prst="rect">
            <a:avLst/>
          </a:prstGeom>
          <a:solidFill>
            <a:schemeClr val="bg1"/>
          </a:solidFill>
        </p:spPr>
        <p:txBody>
          <a:bodyPr vert="horz" lIns="91440" tIns="45720" rIns="91440" bIns="45720" rtlCol="0">
            <a:normAutofit/>
          </a:bodyPr>
          <a:lstStyle/>
          <a:p>
            <a:pPr marL="236538" marR="0" lvl="0" indent="-236538" algn="l" defTabSz="914400" rtl="0" eaLnBrk="1" fontAlgn="auto" latinLnBrk="0" hangingPunct="1">
              <a:lnSpc>
                <a:spcPct val="100000"/>
              </a:lnSpc>
              <a:spcBef>
                <a:spcPct val="20000"/>
              </a:spcBef>
              <a:spcAft>
                <a:spcPts val="0"/>
              </a:spcAft>
              <a:buClr>
                <a:schemeClr val="accent1"/>
              </a:buClr>
              <a:buSzPct val="85000"/>
              <a:buFont typeface="Arial" pitchFamily="34" charset="0"/>
              <a:buNone/>
              <a:tabLst/>
              <a:defRPr/>
            </a:pPr>
            <a:r>
              <a:rPr lang="en-US" sz="1600" noProof="0" dirty="0"/>
              <a:t>3</a:t>
            </a:r>
            <a:r>
              <a:rPr kumimoji="0" lang="en-US" sz="1600" b="0" i="0" u="none" strike="noStrike" kern="1200" cap="none" spc="0" normalizeH="0" baseline="0" noProof="0" dirty="0">
                <a:ln>
                  <a:noFill/>
                </a:ln>
                <a:solidFill>
                  <a:schemeClr val="tx1"/>
                </a:solidFill>
                <a:effectLst/>
                <a:uLnTx/>
                <a:uFillTx/>
                <a:latin typeface="+mn-lt"/>
                <a:ea typeface="+mn-ea"/>
                <a:cs typeface="+mn-cs"/>
              </a:rPr>
              <a:t>) The SA</a:t>
            </a:r>
            <a:r>
              <a:rPr lang="en-US" sz="1600" dirty="0"/>
              <a:t>Rs information is often shared with the Joint Regional Information Center also know as the </a:t>
            </a:r>
            <a:r>
              <a:rPr lang="en-US" sz="1600" b="1" dirty="0">
                <a:solidFill>
                  <a:srgbClr val="FF6600"/>
                </a:solidFill>
              </a:rPr>
              <a:t>FUSION CENTER</a:t>
            </a:r>
          </a:p>
          <a:p>
            <a:pPr marL="236538" lvl="0" indent="-236538">
              <a:spcBef>
                <a:spcPct val="20000"/>
              </a:spcBef>
              <a:buClr>
                <a:schemeClr val="accent1"/>
              </a:buClr>
              <a:buSzPct val="85000"/>
            </a:pPr>
            <a:endParaRPr lang="en-US" sz="1600" dirty="0"/>
          </a:p>
          <a:p>
            <a:pPr marL="236538" lvl="0" indent="-236538">
              <a:spcBef>
                <a:spcPct val="20000"/>
              </a:spcBef>
              <a:buClr>
                <a:schemeClr val="accent1"/>
              </a:buClr>
              <a:buSzPct val="85000"/>
            </a:pPr>
            <a:r>
              <a:rPr lang="en-US" sz="1600" dirty="0"/>
              <a:t>4) The SARs information can then be uploaded by the Fusion Centers onto the </a:t>
            </a:r>
            <a:r>
              <a:rPr lang="en-US" sz="1600" i="1" dirty="0"/>
              <a:t>Information Sharing Environment (ISE)</a:t>
            </a:r>
            <a:r>
              <a:rPr lang="en-US" sz="1600" dirty="0"/>
              <a:t>, a National Database. </a:t>
            </a:r>
            <a:endParaRPr kumimoji="0" lang="en-US" sz="1600" b="1" i="0" u="none" strike="noStrike" kern="1200" cap="none" spc="0" normalizeH="0" baseline="0" noProof="0" dirty="0">
              <a:ln>
                <a:noFill/>
              </a:ln>
              <a:solidFill>
                <a:srgbClr val="FF6600"/>
              </a:solidFill>
              <a:effectLst/>
              <a:uLnTx/>
              <a:uFillTx/>
              <a:latin typeface="+mn-lt"/>
              <a:ea typeface="+mn-ea"/>
              <a:cs typeface="+mn-cs"/>
            </a:endParaRPr>
          </a:p>
          <a:p>
            <a:pPr marL="236538" marR="0" lvl="0" indent="-236538" algn="l" defTabSz="914400" rtl="0" eaLnBrk="1" fontAlgn="auto" latinLnBrk="0" hangingPunct="1">
              <a:lnSpc>
                <a:spcPct val="100000"/>
              </a:lnSpc>
              <a:spcBef>
                <a:spcPct val="20000"/>
              </a:spcBef>
              <a:spcAft>
                <a:spcPts val="0"/>
              </a:spcAft>
              <a:buClr>
                <a:schemeClr val="accent1"/>
              </a:buClr>
              <a:buSzPct val="85000"/>
              <a:buFont typeface="Arial"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xmlns:mv="urn:schemas-microsoft-com:mac:vml" xmlns:mc="http://schemas.openxmlformats.org/markup-compatibility/2006" val="2123608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small" dirty="0" smtClean="0">
                <a:sym typeface="Arial"/>
              </a:rPr>
              <a:t>Community Concerns</a:t>
            </a:r>
            <a:endParaRPr lang="en-US" dirty="0"/>
          </a:p>
        </p:txBody>
      </p:sp>
      <p:sp>
        <p:nvSpPr>
          <p:cNvPr id="3" name="Content Placeholder 2"/>
          <p:cNvSpPr>
            <a:spLocks noGrp="1"/>
          </p:cNvSpPr>
          <p:nvPr>
            <p:ph idx="1"/>
          </p:nvPr>
        </p:nvSpPr>
        <p:spPr/>
        <p:txBody>
          <a:bodyPr>
            <a:normAutofit/>
          </a:bodyPr>
          <a:lstStyle/>
          <a:p>
            <a:r>
              <a:rPr lang="en-US" sz="2800" i="1" dirty="0" smtClean="0"/>
              <a:t>Creates a Culture of Fear and Suspicion </a:t>
            </a:r>
          </a:p>
          <a:p>
            <a:endParaRPr lang="en-US" sz="2800" i="1" dirty="0" smtClean="0"/>
          </a:p>
          <a:p>
            <a:r>
              <a:rPr lang="en-US" sz="2800" i="1" dirty="0" smtClean="0"/>
              <a:t>Promotes Racial Profiling</a:t>
            </a:r>
          </a:p>
          <a:p>
            <a:endParaRPr lang="en-US" sz="2800" i="1" dirty="0" smtClean="0"/>
          </a:p>
          <a:p>
            <a:r>
              <a:rPr lang="en-US" sz="2800" i="1" dirty="0" smtClean="0"/>
              <a:t>Violation of Basic Human and Civil Rights</a:t>
            </a:r>
          </a:p>
          <a:p>
            <a:endParaRPr lang="en-US" sz="2800" i="1" dirty="0" smtClean="0"/>
          </a:p>
          <a:p>
            <a:r>
              <a:rPr lang="en-US" sz="2800" i="1" dirty="0" smtClean="0"/>
              <a:t>Not Evidence Based</a:t>
            </a:r>
          </a:p>
          <a:p>
            <a:endParaRPr lang="en-US" sz="2800" i="1" dirty="0" smtClean="0"/>
          </a:p>
          <a:p>
            <a:r>
              <a:rPr lang="en-US" sz="2800" i="1" dirty="0" smtClean="0"/>
              <a:t>Wastes Resources</a:t>
            </a:r>
          </a:p>
          <a:p>
            <a:endParaRPr lang="en-US" sz="2800" i="1" dirty="0" smtClean="0"/>
          </a:p>
          <a:p>
            <a:endParaRPr lang="en-US" sz="28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DEMANDS</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1.    </a:t>
            </a:r>
            <a:r>
              <a:rPr lang="en-US" dirty="0" smtClean="0"/>
              <a:t>Total prohibition on the acquisition of any new surveillance technology or development of surveillance program;</a:t>
            </a:r>
          </a:p>
          <a:p>
            <a:r>
              <a:rPr lang="en-US" b="1" dirty="0" smtClean="0"/>
              <a:t>2.   </a:t>
            </a:r>
            <a:r>
              <a:rPr lang="en-US" dirty="0" smtClean="0"/>
              <a:t> Immediate abolition of any and all current use of surveillance technology and programs;</a:t>
            </a:r>
          </a:p>
          <a:p>
            <a:r>
              <a:rPr lang="en-US" b="1" dirty="0" smtClean="0"/>
              <a:t>3.   </a:t>
            </a:r>
            <a:r>
              <a:rPr lang="en-US" dirty="0" smtClean="0"/>
              <a:t> Full disclosure on the use of surveillance technology and programs since their inception including informing individuals and organizations who have been targeted;</a:t>
            </a:r>
          </a:p>
          <a:p>
            <a:r>
              <a:rPr lang="en-US" b="1" dirty="0" smtClean="0"/>
              <a:t>4.    </a:t>
            </a:r>
            <a:r>
              <a:rPr lang="en-US" dirty="0" smtClean="0"/>
              <a:t>Full reparations for individuals and organizations whose civil and constitutional rights have been violated;</a:t>
            </a:r>
          </a:p>
          <a:p>
            <a:r>
              <a:rPr lang="en-US" b="1" dirty="0" smtClean="0"/>
              <a:t>5.   </a:t>
            </a:r>
            <a:r>
              <a:rPr lang="en-US" dirty="0" smtClean="0"/>
              <a:t> Immediately cease all funding for state surveillance programs and divert those resources to invest in the health and well being of our communities. We urgently need more investments in public housing, education, health centers, youth development programs, healthy food, and steady employment – factors that promote real public safety.</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CAMPAIGNS</a:t>
            </a:r>
            <a:endParaRPr lang="en-US" b="1" dirty="0"/>
          </a:p>
        </p:txBody>
      </p:sp>
      <p:sp>
        <p:nvSpPr>
          <p:cNvPr id="3" name="Content Placeholder 2"/>
          <p:cNvSpPr>
            <a:spLocks noGrp="1"/>
          </p:cNvSpPr>
          <p:nvPr>
            <p:ph idx="1"/>
          </p:nvPr>
        </p:nvSpPr>
        <p:spPr/>
        <p:txBody>
          <a:bodyPr>
            <a:normAutofit/>
          </a:bodyPr>
          <a:lstStyle/>
          <a:p>
            <a:r>
              <a:rPr lang="en-US" dirty="0" smtClean="0"/>
              <a:t>Our Communities, Our Bodies, Our Stories, Our Data</a:t>
            </a:r>
          </a:p>
          <a:p>
            <a:pPr>
              <a:buNone/>
            </a:pPr>
            <a:r>
              <a:rPr lang="en-US" dirty="0" smtClean="0"/>
              <a:t>   </a:t>
            </a:r>
            <a:r>
              <a:rPr lang="en-US" sz="2000" i="1" dirty="0" smtClean="0"/>
              <a:t>Community Meetings Every 1</a:t>
            </a:r>
            <a:r>
              <a:rPr lang="en-US" sz="2000" i="1" baseline="30000" dirty="0" smtClean="0"/>
              <a:t>st</a:t>
            </a:r>
            <a:r>
              <a:rPr lang="en-US" sz="2000" i="1" dirty="0" smtClean="0"/>
              <a:t> Monday at </a:t>
            </a:r>
            <a:r>
              <a:rPr lang="en-US" sz="2000" i="1" dirty="0" smtClean="0"/>
              <a:t>6 PM.  </a:t>
            </a:r>
          </a:p>
          <a:p>
            <a:pPr>
              <a:buNone/>
            </a:pPr>
            <a:r>
              <a:rPr lang="en-US" sz="2000" i="1" dirty="0" smtClean="0"/>
              <a:t>    LA CAN – 838 E. 6</a:t>
            </a:r>
            <a:r>
              <a:rPr lang="en-US" sz="2000" i="1" baseline="30000" dirty="0" smtClean="0"/>
              <a:t>th</a:t>
            </a:r>
            <a:r>
              <a:rPr lang="en-US" sz="2000" i="1" dirty="0" smtClean="0"/>
              <a:t> St., LA 90021. X-St Gladys </a:t>
            </a:r>
            <a:endParaRPr lang="en-US" sz="2000" dirty="0" smtClean="0"/>
          </a:p>
          <a:p>
            <a:r>
              <a:rPr lang="en-US" dirty="0" smtClean="0"/>
              <a:t>Surveillance and Targeting of Students K thru 12</a:t>
            </a:r>
          </a:p>
          <a:p>
            <a:pPr>
              <a:buNone/>
            </a:pPr>
            <a:r>
              <a:rPr lang="en-US" sz="2000" dirty="0" smtClean="0"/>
              <a:t>   </a:t>
            </a:r>
            <a:r>
              <a:rPr lang="en-US" sz="2000" i="1" dirty="0" smtClean="0"/>
              <a:t>Community </a:t>
            </a:r>
            <a:r>
              <a:rPr lang="en-US" sz="2000" i="1" dirty="0" smtClean="0"/>
              <a:t>Meeting </a:t>
            </a:r>
            <a:r>
              <a:rPr lang="en-US" sz="2000" i="1" dirty="0" smtClean="0"/>
              <a:t>Every 2</a:t>
            </a:r>
            <a:r>
              <a:rPr lang="en-US" sz="2000" i="1" baseline="30000" dirty="0" smtClean="0"/>
              <a:t>nd</a:t>
            </a:r>
            <a:r>
              <a:rPr lang="en-US" sz="2000" i="1" dirty="0" smtClean="0"/>
              <a:t> Tuesday at 6:00 </a:t>
            </a:r>
            <a:r>
              <a:rPr lang="en-US" sz="2000" i="1" dirty="0" smtClean="0"/>
              <a:t>PM.  </a:t>
            </a:r>
          </a:p>
          <a:p>
            <a:pPr>
              <a:buNone/>
            </a:pPr>
            <a:r>
              <a:rPr lang="en-US" sz="2000" i="1" dirty="0" smtClean="0"/>
              <a:t>     LA CAN – 838 E. 6</a:t>
            </a:r>
            <a:r>
              <a:rPr lang="en-US" sz="2000" i="1" baseline="30000" dirty="0" smtClean="0"/>
              <a:t>th</a:t>
            </a:r>
            <a:r>
              <a:rPr lang="en-US" sz="2000" i="1" dirty="0" smtClean="0"/>
              <a:t> St., LA 90021. X-St Gladys</a:t>
            </a:r>
          </a:p>
          <a:p>
            <a:r>
              <a:rPr lang="en-US" sz="2000" dirty="0" smtClean="0"/>
              <a:t>Coalition General Meeting - UCLA Downtown Labor Ctr</a:t>
            </a:r>
          </a:p>
          <a:p>
            <a:pPr>
              <a:buNone/>
            </a:pPr>
            <a:r>
              <a:rPr lang="en-US" sz="2000" dirty="0" smtClean="0"/>
              <a:t> </a:t>
            </a:r>
            <a:r>
              <a:rPr lang="en-US" sz="2000" i="1" dirty="0" smtClean="0"/>
              <a:t>    675 S. Parkview St., Los Angeles 90057</a:t>
            </a:r>
            <a:endParaRPr lang="en-US" sz="2000" dirty="0" smtClean="0"/>
          </a:p>
          <a:p>
            <a:pPr>
              <a:buNone/>
            </a:pPr>
            <a:r>
              <a:rPr lang="en-US" sz="2000" dirty="0" smtClean="0"/>
              <a:t>  </a:t>
            </a:r>
            <a:r>
              <a:rPr lang="en-US" sz="2000" i="1" dirty="0" smtClean="0"/>
              <a:t>  </a:t>
            </a:r>
            <a:r>
              <a:rPr lang="en-US" sz="2000" i="1" dirty="0" smtClean="0"/>
              <a:t>Every Third </a:t>
            </a:r>
            <a:r>
              <a:rPr lang="en-US" sz="2000" i="1" dirty="0" smtClean="0"/>
              <a:t>Tuesday </a:t>
            </a:r>
            <a:r>
              <a:rPr lang="en-US" sz="2000" i="1" dirty="0" smtClean="0"/>
              <a:t>– </a:t>
            </a:r>
            <a:r>
              <a:rPr lang="en-US" sz="2000" i="1" dirty="0" smtClean="0"/>
              <a:t>6 PM</a:t>
            </a:r>
          </a:p>
          <a:p>
            <a:r>
              <a:rPr lang="en-US" dirty="0" smtClean="0"/>
              <a:t>Predictive Policing</a:t>
            </a:r>
            <a:r>
              <a:rPr lang="en-US" i="1" dirty="0" smtClean="0"/>
              <a:t> </a:t>
            </a:r>
            <a:endParaRPr lang="en-US" dirty="0" smtClean="0"/>
          </a:p>
          <a:p>
            <a:pPr>
              <a:buNone/>
            </a:pPr>
            <a:r>
              <a:rPr lang="en-US" dirty="0" smtClean="0"/>
              <a:t>   </a:t>
            </a:r>
            <a:r>
              <a:rPr lang="en-US" sz="2000" i="1" dirty="0" smtClean="0"/>
              <a:t>Community Meeting Every 4</a:t>
            </a:r>
            <a:r>
              <a:rPr lang="en-US" sz="2000" i="1" baseline="30000" dirty="0" smtClean="0"/>
              <a:t>th</a:t>
            </a:r>
            <a:r>
              <a:rPr lang="en-US" sz="2000" i="1" dirty="0" smtClean="0"/>
              <a:t> Tuesday at </a:t>
            </a:r>
            <a:r>
              <a:rPr lang="en-US" sz="2000" i="1" dirty="0" smtClean="0"/>
              <a:t>6 PM.  </a:t>
            </a:r>
          </a:p>
          <a:p>
            <a:pPr>
              <a:buNone/>
            </a:pPr>
            <a:r>
              <a:rPr lang="en-US" sz="2000" i="1" dirty="0" smtClean="0"/>
              <a:t>     LA CAN – 838 E. 6</a:t>
            </a:r>
            <a:r>
              <a:rPr lang="en-US" sz="2000" i="1" baseline="30000" dirty="0" smtClean="0"/>
              <a:t>th</a:t>
            </a:r>
            <a:r>
              <a:rPr lang="en-US" sz="2000" i="1" dirty="0" smtClean="0"/>
              <a:t> St., LA 90021. X-St Gladys</a:t>
            </a:r>
          </a:p>
          <a:p>
            <a:pPr>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CAMPAIGNS - 2</a:t>
            </a:r>
            <a:endParaRPr lang="en-US" b="1" dirty="0"/>
          </a:p>
        </p:txBody>
      </p:sp>
      <p:sp>
        <p:nvSpPr>
          <p:cNvPr id="3" name="Content Placeholder 2"/>
          <p:cNvSpPr>
            <a:spLocks noGrp="1"/>
          </p:cNvSpPr>
          <p:nvPr>
            <p:ph idx="1"/>
          </p:nvPr>
        </p:nvSpPr>
        <p:spPr/>
        <p:txBody>
          <a:bodyPr>
            <a:normAutofit/>
          </a:bodyPr>
          <a:lstStyle/>
          <a:p>
            <a:r>
              <a:rPr lang="en-US" sz="2800" dirty="0" smtClean="0"/>
              <a:t>Suspicious Activity Reporting (SAR) Program</a:t>
            </a:r>
          </a:p>
          <a:p>
            <a:pPr>
              <a:buNone/>
            </a:pPr>
            <a:endParaRPr lang="en-US" sz="2800" dirty="0" smtClean="0"/>
          </a:p>
          <a:p>
            <a:r>
              <a:rPr lang="en-US" sz="2800" dirty="0" smtClean="0"/>
              <a:t>iWATCH  - “</a:t>
            </a:r>
            <a:r>
              <a:rPr lang="en-US" sz="2800" i="1" dirty="0" smtClean="0"/>
              <a:t>See Something, Say Something”</a:t>
            </a:r>
          </a:p>
          <a:p>
            <a:pPr>
              <a:buNone/>
            </a:pPr>
            <a:endParaRPr lang="en-US" sz="2800" i="1" dirty="0" smtClean="0"/>
          </a:p>
          <a:p>
            <a:r>
              <a:rPr lang="en-US" sz="2800" dirty="0" smtClean="0"/>
              <a:t>Drones</a:t>
            </a:r>
          </a:p>
          <a:p>
            <a:pPr>
              <a:buNone/>
            </a:pPr>
            <a:endParaRPr lang="en-US" sz="2800" dirty="0" smtClean="0"/>
          </a:p>
          <a:p>
            <a:r>
              <a:rPr lang="en-US" sz="2800" dirty="0" smtClean="0"/>
              <a:t>#LAPCFAILS</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small" dirty="0" smtClean="0"/>
              <a:t>What can i do about it?</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sz="2800" dirty="0" smtClean="0"/>
          </a:p>
          <a:p>
            <a:r>
              <a:rPr lang="en-US" sz="2800" dirty="0" smtClean="0"/>
              <a:t>Educate yourself and spread the information!</a:t>
            </a:r>
          </a:p>
          <a:p>
            <a:pPr lvl="1"/>
            <a:endParaRPr lang="en-US" sz="2400" dirty="0" smtClean="0"/>
          </a:p>
          <a:p>
            <a:r>
              <a:rPr lang="en-US" sz="2800" dirty="0" smtClean="0"/>
              <a:t>Promote community safety that doesn’t involve these invasive, abusive agencies </a:t>
            </a:r>
          </a:p>
          <a:p>
            <a:pPr lvl="1"/>
            <a:endParaRPr lang="en-US" sz="2400" dirty="0" smtClean="0"/>
          </a:p>
          <a:p>
            <a:r>
              <a:rPr lang="en-US" sz="2800" dirty="0" smtClean="0"/>
              <a:t>Get involved!</a:t>
            </a:r>
          </a:p>
          <a:p>
            <a:pPr lvl="1"/>
            <a:r>
              <a:rPr lang="en-US" sz="2400" dirty="0" smtClean="0"/>
              <a:t>Phone: </a:t>
            </a:r>
            <a:r>
              <a:rPr lang="en-US" sz="2400" dirty="0" smtClean="0">
                <a:solidFill>
                  <a:srgbClr val="AD0101"/>
                </a:solidFill>
              </a:rPr>
              <a:t>(424) 209-7450</a:t>
            </a:r>
          </a:p>
          <a:p>
            <a:pPr lvl="1"/>
            <a:r>
              <a:rPr lang="en-US" sz="2400" dirty="0" smtClean="0"/>
              <a:t>Website: </a:t>
            </a:r>
            <a:r>
              <a:rPr lang="en-US" sz="2400" dirty="0" smtClean="0">
                <a:solidFill>
                  <a:srgbClr val="AD0101"/>
                </a:solidFill>
              </a:rPr>
              <a:t>www.stoplapdspying.org </a:t>
            </a:r>
          </a:p>
          <a:p>
            <a:pPr lvl="1"/>
            <a:r>
              <a:rPr lang="en-US" sz="2400" dirty="0" smtClean="0"/>
              <a:t>Email: </a:t>
            </a:r>
            <a:r>
              <a:rPr lang="en-US" sz="2400" dirty="0" smtClean="0">
                <a:solidFill>
                  <a:srgbClr val="AD0101"/>
                </a:solidFill>
              </a:rPr>
              <a:t>stoplapdspying@gmail.com </a:t>
            </a:r>
          </a:p>
          <a:p>
            <a:pPr lvl="1"/>
            <a:r>
              <a:rPr lang="en-US" sz="2400" dirty="0" smtClean="0"/>
              <a:t>Follow on Social Media:</a:t>
            </a:r>
          </a:p>
          <a:p>
            <a:pPr lvl="2"/>
            <a:r>
              <a:rPr lang="en-US" sz="2200" dirty="0" smtClean="0"/>
              <a:t>Facebook- </a:t>
            </a:r>
            <a:r>
              <a:rPr lang="en-US" sz="2200" dirty="0" smtClean="0">
                <a:solidFill>
                  <a:srgbClr val="AD0101"/>
                </a:solidFill>
              </a:rPr>
              <a:t>http://www.facebook.com/stoplapdspying</a:t>
            </a:r>
          </a:p>
          <a:p>
            <a:pPr lvl="2"/>
            <a:r>
              <a:rPr lang="en-US" sz="2200" dirty="0" smtClean="0"/>
              <a:t>Twitter- </a:t>
            </a:r>
            <a:r>
              <a:rPr lang="en-US" sz="2200" dirty="0" smtClean="0">
                <a:solidFill>
                  <a:srgbClr val="AD0101"/>
                </a:solidFill>
              </a:rPr>
              <a:t>http://www.twitter.com/stoplapdspying</a:t>
            </a:r>
          </a:p>
          <a:p>
            <a:pPr lvl="2"/>
            <a:r>
              <a:rPr lang="en-US" sz="2200" dirty="0" smtClean="0"/>
              <a:t>Instagram- </a:t>
            </a:r>
            <a:r>
              <a:rPr lang="en-US" sz="2200" dirty="0" smtClean="0">
                <a:solidFill>
                  <a:srgbClr val="AD0101"/>
                </a:solidFill>
              </a:rPr>
              <a:t>http://www.instagram.com/stoplapdspying</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GUIDING PRINCIPLES</a:t>
            </a:r>
            <a:endParaRPr lang="en-US" sz="4800" b="1" dirty="0"/>
          </a:p>
        </p:txBody>
      </p:sp>
      <p:sp>
        <p:nvSpPr>
          <p:cNvPr id="3" name="Content Placeholder 2"/>
          <p:cNvSpPr>
            <a:spLocks noGrp="1"/>
          </p:cNvSpPr>
          <p:nvPr>
            <p:ph idx="1"/>
          </p:nvPr>
        </p:nvSpPr>
        <p:spPr/>
        <p:txBody>
          <a:bodyPr>
            <a:normAutofit/>
          </a:bodyPr>
          <a:lstStyle/>
          <a:p>
            <a:r>
              <a:rPr lang="en-US" sz="3200" dirty="0" smtClean="0"/>
              <a:t>NOT A MOMENT IN TIME BUT A CONTINUATION OF HISTORY</a:t>
            </a:r>
          </a:p>
          <a:p>
            <a:r>
              <a:rPr lang="en-US" sz="3200" dirty="0" smtClean="0"/>
              <a:t>CREATION OF THE “OTHER”</a:t>
            </a:r>
          </a:p>
          <a:p>
            <a:r>
              <a:rPr lang="en-US" sz="3200" dirty="0" smtClean="0"/>
              <a:t>DE-SENSATIONALIZE THE RHETORIC OF NATIONAL SECURITY</a:t>
            </a:r>
          </a:p>
          <a:p>
            <a:r>
              <a:rPr lang="en-US" sz="3200" dirty="0" smtClean="0"/>
              <a:t>ANCHORED IN HUMAN RIGHTS – THE FIGHT IS TO DISMANTLE AND NOT LIMITED TO CONSTITUTIONAL OR CIVIL RIGHTS AND CIVIL LIBERTIES</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t>Edward Banfield</a:t>
            </a:r>
            <a:r>
              <a:rPr lang="en-US" dirty="0" smtClean="0"/>
              <a:t/>
            </a:r>
            <a:br>
              <a:rPr lang="en-US" dirty="0" smtClean="0"/>
            </a:br>
            <a:r>
              <a:rPr lang="en-US" sz="3600" dirty="0" smtClean="0"/>
              <a:t>“</a:t>
            </a:r>
            <a:r>
              <a:rPr lang="en-US" sz="3600" b="1" dirty="0" smtClean="0"/>
              <a:t>The Unheavenly City”</a:t>
            </a:r>
            <a:endParaRPr lang="en-US" sz="3600" dirty="0"/>
          </a:p>
        </p:txBody>
      </p:sp>
      <p:sp>
        <p:nvSpPr>
          <p:cNvPr id="3" name="Content Placeholder 2"/>
          <p:cNvSpPr>
            <a:spLocks noGrp="1"/>
          </p:cNvSpPr>
          <p:nvPr>
            <p:ph idx="1"/>
          </p:nvPr>
        </p:nvSpPr>
        <p:spPr>
          <a:xfrm>
            <a:off x="457200" y="1524000"/>
            <a:ext cx="8229600" cy="4953000"/>
          </a:xfrm>
        </p:spPr>
        <p:txBody>
          <a:bodyPr>
            <a:normAutofit fontScale="92500"/>
          </a:bodyPr>
          <a:lstStyle/>
          <a:p>
            <a:pPr>
              <a:buNone/>
            </a:pPr>
            <a:r>
              <a:rPr lang="en-US" sz="2600" dirty="0" smtClean="0"/>
              <a:t>  The implication that lower-class culture is pathological seems fully warranted.  Rather than waste time and public money implementing policies based on the false notion that all men were created equal, better to just face facts and acknowledge the natural divisions that exist. Members of the lower classes should leave school in ninth grade, to get a jump on a lifetime of manual labor. The minimum wage should be repealed to encourage employers to create more jobs for “low-value labor.” The state should give “intensive birth-control guidance to the incompetent poor.” And the police should feel free to crack down on young lower-class men.</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cap="small" dirty="0" smtClean="0"/>
              <a:t>DIRECTOR OF NATIONAL INTELLIGENCE</a:t>
            </a:r>
            <a:br>
              <a:rPr lang="en-US" sz="2800" b="1" cap="small" dirty="0" smtClean="0"/>
            </a:br>
            <a:r>
              <a:rPr lang="en-US" sz="2800" b="1" cap="small" dirty="0" smtClean="0"/>
              <a:t>DEFINES SUSPICIOUS ACTIVITY AS:</a:t>
            </a:r>
            <a:endParaRPr lang="en-US" sz="2800" dirty="0"/>
          </a:p>
        </p:txBody>
      </p:sp>
      <p:sp>
        <p:nvSpPr>
          <p:cNvPr id="3" name="Content Placeholder 2"/>
          <p:cNvSpPr>
            <a:spLocks noGrp="1"/>
          </p:cNvSpPr>
          <p:nvPr>
            <p:ph idx="1"/>
          </p:nvPr>
        </p:nvSpPr>
        <p:spPr/>
        <p:txBody>
          <a:bodyPr/>
          <a:lstStyle/>
          <a:p>
            <a:pPr marL="182880" lvl="1">
              <a:buNone/>
            </a:pPr>
            <a:endParaRPr lang="en-US" sz="4400" dirty="0" smtClean="0"/>
          </a:p>
          <a:p>
            <a:pPr marL="182880" lvl="1">
              <a:buNone/>
            </a:pPr>
            <a:r>
              <a:rPr lang="en-US" sz="4400" dirty="0" smtClean="0"/>
              <a:t>“observed behavior reasonably indicative of pre-operational planning related to terrorism or other criminal activity”</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427133"/>
            <a:ext cx="8229600" cy="1205896"/>
          </a:xfrm>
        </p:spPr>
        <p:txBody>
          <a:bodyPr anchor="b">
            <a:noAutofit/>
          </a:bodyPr>
          <a:lstStyle/>
          <a:p>
            <a:pPr algn="ct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LAPD ARCHITECTURE OF SURVEILLANCE</a:t>
            </a:r>
            <a:br>
              <a:rPr lang="en-US" sz="2000" dirty="0" smtClean="0"/>
            </a:br>
            <a:r>
              <a:rPr lang="en-US" sz="1100" dirty="0" smtClean="0">
                <a:hlinkClick r:id="rId3"/>
              </a:rPr>
              <a:t>https://stoplapdspying.org/policing-strategies-and-tactics/</a:t>
            </a:r>
            <a:r>
              <a:rPr lang="en-US" sz="1100" dirty="0" smtClean="0"/>
              <a:t> </a:t>
            </a:r>
            <a:r>
              <a:rPr lang="en-US" sz="2000" dirty="0" smtClean="0"/>
              <a:t/>
            </a:r>
            <a:br>
              <a:rPr lang="en-US" sz="2000" dirty="0" smtClean="0"/>
            </a:br>
            <a:endParaRPr lang="en-US" sz="2000" dirty="0"/>
          </a:p>
        </p:txBody>
      </p:sp>
      <p:pic>
        <p:nvPicPr>
          <p:cNvPr id="4" name="Picture 3" descr="http://stoplapdspying.org/wp-content/uploads/2015/08/Circles.2015-600x576.jpg"/>
          <p:cNvPicPr/>
          <p:nvPr/>
        </p:nvPicPr>
        <p:blipFill>
          <a:blip r:embed="rId4" cstate="print"/>
          <a:srcRect/>
          <a:stretch>
            <a:fillRect/>
          </a:stretch>
        </p:blipFill>
        <p:spPr bwMode="auto">
          <a:xfrm>
            <a:off x="740229" y="449943"/>
            <a:ext cx="7634513" cy="5429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2282371"/>
          </a:xfrm>
        </p:spPr>
        <p:txBody>
          <a:bodyPr>
            <a:normAutofit/>
          </a:bodyPr>
          <a:lstStyle/>
          <a:p>
            <a:pPr algn="ctr"/>
            <a:r>
              <a:rPr lang="en-US" sz="4400" b="1" dirty="0" smtClean="0"/>
              <a:t>STINGRAY</a:t>
            </a:r>
            <a:r>
              <a:rPr lang="en-US" dirty="0" smtClean="0"/>
              <a:t/>
            </a:r>
            <a:br>
              <a:rPr lang="en-US" dirty="0" smtClean="0"/>
            </a:br>
            <a:r>
              <a:rPr lang="en-US" sz="2400" i="1" dirty="0" smtClean="0"/>
              <a:t>IMSI Catcher – International Mobile Subscriber Identity</a:t>
            </a:r>
            <a:br>
              <a:rPr lang="en-US" sz="2400" i="1" dirty="0" smtClean="0"/>
            </a:br>
            <a:r>
              <a:rPr lang="en-US" sz="2400" i="1" dirty="0" smtClean="0"/>
              <a:t>Also Known As - KINGFISH, BLACKFIN ETC.</a:t>
            </a:r>
            <a:r>
              <a:rPr lang="en-US" dirty="0" smtClean="0"/>
              <a:t/>
            </a:r>
            <a:br>
              <a:rPr lang="en-US" dirty="0" smtClean="0"/>
            </a:br>
            <a:endParaRPr lang="en-US" dirty="0"/>
          </a:p>
        </p:txBody>
      </p:sp>
      <p:pic>
        <p:nvPicPr>
          <p:cNvPr id="1027" name="Picture 3" descr="C:\Users\Hamid\Desktop\Police Equipment Imagery\Stingray cell phone spying devise.jpg"/>
          <p:cNvPicPr>
            <a:picLocks noGrp="1" noChangeAspect="1" noChangeArrowheads="1"/>
          </p:cNvPicPr>
          <p:nvPr>
            <p:ph idx="1"/>
          </p:nvPr>
        </p:nvPicPr>
        <p:blipFill>
          <a:blip r:embed="rId2" cstate="print"/>
          <a:srcRect/>
          <a:stretch>
            <a:fillRect/>
          </a:stretch>
        </p:blipFill>
        <p:spPr bwMode="auto">
          <a:xfrm>
            <a:off x="3143250" y="3086100"/>
            <a:ext cx="2857500" cy="1905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80886"/>
          </a:xfrm>
        </p:spPr>
        <p:txBody>
          <a:bodyPr>
            <a:normAutofit fontScale="90000"/>
          </a:bodyPr>
          <a:lstStyle/>
          <a:p>
            <a:pPr algn="ctr"/>
            <a:r>
              <a:rPr lang="en-US" b="1" dirty="0" smtClean="0"/>
              <a:t>DIGITAL RECEIVER TECHNOLOGY</a:t>
            </a:r>
            <a:r>
              <a:rPr lang="en-US" dirty="0" smtClean="0"/>
              <a:t/>
            </a:r>
            <a:br>
              <a:rPr lang="en-US" dirty="0" smtClean="0"/>
            </a:br>
            <a:r>
              <a:rPr lang="en-US" i="1" dirty="0" smtClean="0"/>
              <a:t>DRT BOXES</a:t>
            </a:r>
            <a:endParaRPr lang="en-US" i="1"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505075" y="3052762"/>
            <a:ext cx="413385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469571"/>
          </a:xfrm>
        </p:spPr>
        <p:txBody>
          <a:bodyPr>
            <a:normAutofit/>
          </a:bodyPr>
          <a:lstStyle/>
          <a:p>
            <a:pPr algn="ctr"/>
            <a:r>
              <a:rPr lang="en-US" b="1" dirty="0" smtClean="0"/>
              <a:t>TRAPWIRE</a:t>
            </a:r>
            <a:br>
              <a:rPr lang="en-US" b="1" dirty="0" smtClean="0"/>
            </a:br>
            <a:endParaRPr lang="en-US"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85875" y="2190750"/>
            <a:ext cx="6572250"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HI-DEFINITION CAMERAS</a:t>
            </a:r>
            <a:endParaRPr lang="en-US" b="1" dirty="0"/>
          </a:p>
        </p:txBody>
      </p:sp>
      <p:pic>
        <p:nvPicPr>
          <p:cNvPr id="3074" name="Picture 2" descr="C:\Users\Hamid\Desktop\Police Equipment Imagery\Hi Definition - HD camera.jpg"/>
          <p:cNvPicPr>
            <a:picLocks noGrp="1" noChangeAspect="1" noChangeArrowheads="1"/>
          </p:cNvPicPr>
          <p:nvPr>
            <p:ph idx="1"/>
          </p:nvPr>
        </p:nvPicPr>
        <p:blipFill>
          <a:blip r:embed="rId2" cstate="print"/>
          <a:srcRect/>
          <a:stretch>
            <a:fillRect/>
          </a:stretch>
        </p:blipFill>
        <p:spPr bwMode="auto">
          <a:xfrm>
            <a:off x="3714750" y="3109912"/>
            <a:ext cx="1714500" cy="18573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3925</TotalTime>
  <Words>576</Words>
  <Application>Microsoft Office PowerPoint</Application>
  <PresentationFormat>On-screen Show (4:3)</PresentationFormat>
  <Paragraphs>80</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    </vt:lpstr>
      <vt:lpstr>GUIDING PRINCIPLES</vt:lpstr>
      <vt:lpstr>Edward Banfield “The Unheavenly City”</vt:lpstr>
      <vt:lpstr>DIRECTOR OF NATIONAL INTELLIGENCE DEFINES SUSPICIOUS ACTIVITY AS:</vt:lpstr>
      <vt:lpstr>   LAPD ARCHITECTURE OF SURVEILLANCE https://stoplapdspying.org/policing-strategies-and-tactics/  </vt:lpstr>
      <vt:lpstr>STINGRAY IMSI Catcher – International Mobile Subscriber Identity Also Known As - KINGFISH, BLACKFIN ETC. </vt:lpstr>
      <vt:lpstr>DIGITAL RECEIVER TECHNOLOGY DRT BOXES</vt:lpstr>
      <vt:lpstr>TRAPWIRE </vt:lpstr>
      <vt:lpstr>HI-DEFINITION CAMERAS</vt:lpstr>
      <vt:lpstr>AUTOMATIC LICENSE PLATE READER</vt:lpstr>
      <vt:lpstr>DRONES</vt:lpstr>
      <vt:lpstr>BODY CAMERA</vt:lpstr>
      <vt:lpstr>The process of collecting and monitoring (1) </vt:lpstr>
      <vt:lpstr>The process of collecting and monitoring (2) </vt:lpstr>
      <vt:lpstr>Community Concerns</vt:lpstr>
      <vt:lpstr>DEMANDS</vt:lpstr>
      <vt:lpstr>CAMPAIGNS</vt:lpstr>
      <vt:lpstr>CAMPAIGNS - 2</vt:lpstr>
      <vt:lpstr>What can i do about 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Nadia Khan</dc:creator>
  <cp:lastModifiedBy>Hamid</cp:lastModifiedBy>
  <cp:revision>212</cp:revision>
  <dcterms:created xsi:type="dcterms:W3CDTF">2014-04-17T07:18:49Z</dcterms:created>
  <dcterms:modified xsi:type="dcterms:W3CDTF">2016-12-07T08:05:07Z</dcterms:modified>
</cp:coreProperties>
</file>